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99" r:id="rId4"/>
    <p:sldId id="258" r:id="rId5"/>
    <p:sldId id="260" r:id="rId6"/>
    <p:sldId id="261" r:id="rId7"/>
    <p:sldId id="262" r:id="rId8"/>
    <p:sldId id="263" r:id="rId9"/>
    <p:sldId id="264" r:id="rId10"/>
    <p:sldId id="301" r:id="rId11"/>
    <p:sldId id="265" r:id="rId12"/>
    <p:sldId id="259" r:id="rId13"/>
    <p:sldId id="300"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851A4153-12C1-4D39-8C1D-007458EE7DA4}">
          <p14:sldIdLst>
            <p14:sldId id="256"/>
            <p14:sldId id="257"/>
            <p14:sldId id="299"/>
            <p14:sldId id="258"/>
            <p14:sldId id="260"/>
            <p14:sldId id="261"/>
            <p14:sldId id="262"/>
            <p14:sldId id="263"/>
            <p14:sldId id="264"/>
            <p14:sldId id="301"/>
            <p14:sldId id="265"/>
            <p14:sldId id="259"/>
            <p14:sldId id="300"/>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50523" autoAdjust="0"/>
  </p:normalViewPr>
  <p:slideViewPr>
    <p:cSldViewPr snapToGrid="0">
      <p:cViewPr varScale="1">
        <p:scale>
          <a:sx n="29" d="100"/>
          <a:sy n="29" d="100"/>
        </p:scale>
        <p:origin x="2634" y="90"/>
      </p:cViewPr>
      <p:guideLst>
        <p:guide orient="horz" pos="4320"/>
        <p:guide pos="12456"/>
      </p:guideLst>
    </p:cSldViewPr>
  </p:slid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a:p>
            <a:endParaRPr lang="en-US" dirty="0"/>
          </a:p>
        </p:txBody>
      </p:sp>
    </p:spTree>
    <p:extLst>
      <p:ext uri="{BB962C8B-B14F-4D97-AF65-F5344CB8AC3E}">
        <p14:creationId xmlns:p14="http://schemas.microsoft.com/office/powerpoint/2010/main" val="5743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114738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lang="en-US" dirty="0"/>
              <a:t>Being an exceptional engineer means not only know HOW to build some killer features, but that you have the judgement to be able to identify and reject features or products that drive adverse outcomes.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rPr dirty="0"/>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t>
            </a:r>
            <a:r>
              <a:rPr lang="en-US" dirty="0"/>
              <a:t>If computers can accurately predict which defendants are likely to commit new crimes, we could potentially reduce bias in our criminal justice system. </a:t>
            </a:r>
          </a:p>
          <a:p>
            <a:endParaRPr lang="en-US" dirty="0"/>
          </a:p>
          <a:p>
            <a:r>
              <a:rPr lang="en-US" dirty="0"/>
              <a:t>Here are the results of an evaluation of one model, the COMPAS Sentencing Tool in Broward County, Florida.</a:t>
            </a:r>
          </a:p>
          <a:p>
            <a:endParaRPr lang="en-US" dirty="0"/>
          </a:p>
          <a:p>
            <a:r>
              <a:rPr lang="en-US" dirty="0"/>
              <a:t>T</a:t>
            </a:r>
            <a:r>
              <a:rPr dirty="0"/>
              <a:t>he percentage of false positives and false negatives was roughly 30% in both ways (</a:t>
            </a:r>
            <a:r>
              <a:rPr lang="en-US" dirty="0"/>
              <a:t>not great, in any case!)</a:t>
            </a:r>
          </a:p>
          <a:p>
            <a:endParaRPr lang="en-US" dirty="0"/>
          </a:p>
          <a:p>
            <a:r>
              <a:rPr lang="en-US" dirty="0"/>
              <a:t>But if you break down this data by race, you see that black defendants are far more likely to be falsely labeled as high risk than are white defendants.  (And vice versa: white defendants are far more likely to be falsely labeled as low risk)</a:t>
            </a:r>
          </a:p>
          <a:p>
            <a:endParaRPr lang="en-US" dirty="0"/>
          </a:p>
          <a:p>
            <a:r>
              <a:rPr lang="en-US" dirty="0"/>
              <a:t>W</a:t>
            </a:r>
            <a:r>
              <a:rPr dirty="0"/>
              <a:t>hen building such tools, it’s vital to evaluate them on multiple dimensions to ensure that we are not simply re-enforcing existing biases.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dirty="0" err="1"/>
              <a:t>OfficeDepot</a:t>
            </a:r>
            <a:r>
              <a:rPr dirty="0"/>
              <a:t> compete to sell the same products to the same customers. If I’m Staples, and I’m trying to draw customers who might otherwise go to one of my competitors, I might say something like… “If you live within 20 miles of OfficeMax or </a:t>
            </a:r>
            <a:r>
              <a:rPr dirty="0" err="1"/>
              <a:t>OfficeDepot</a:t>
            </a:r>
            <a:r>
              <a:rPr dirty="0"/>
              <a:t>, you will see a cheaper price, otherwise you’ll see more.” This could let me drive revenues: customers who would have gone to a competitor see my low prices, customers who don’t have an alternative will pay the slightly higher price anyway. </a:t>
            </a:r>
            <a:endParaRPr lang="en-US" dirty="0"/>
          </a:p>
          <a:p>
            <a:endParaRPr lang="en-US" dirty="0"/>
          </a:p>
          <a:p>
            <a:r>
              <a:rPr dirty="0"/>
              <a:t>On the surface, this sounds fine. But: what if OfficeMax + </a:t>
            </a:r>
            <a:r>
              <a:rPr dirty="0" err="1"/>
              <a:t>OfficeDepot</a:t>
            </a:r>
            <a:r>
              <a:rPr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dirty="0" err="1"/>
              <a:t>is</a:t>
            </a:r>
            <a:r>
              <a:rPr dirty="0"/>
              <a:t> simply in recognizing that this could be an unintended harm.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a:t>
            </a:r>
            <a:r>
              <a:rPr lang="en-US" dirty="0"/>
              <a:t> </a:t>
            </a:r>
          </a:p>
          <a:p>
            <a:endParaRPr lang="en-US" dirty="0"/>
          </a:p>
          <a:p>
            <a:r>
              <a:rPr lang="en-US" dirty="0"/>
              <a:t>And Machine Learning is not the only application that uses huge amounts of energy (click)</a:t>
            </a:r>
          </a:p>
          <a:p>
            <a:endParaRPr lang="en-US" dirty="0"/>
          </a:p>
          <a:p>
            <a:r>
              <a:rPr dirty="0"/>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lang="en-US" dirty="0"/>
          </a:p>
          <a:p>
            <a:endParaRPr lang="en-US" dirty="0"/>
          </a:p>
          <a:p>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r>
              <a:rPr lang="en-US" dirty="0"/>
              <a:t>  We’ll come back to this example in our next lesson.</a:t>
            </a:r>
            <a:endParaRPr dirty="0"/>
          </a:p>
          <a:p>
            <a:endParaRPr dirty="0"/>
          </a:p>
          <a:p>
            <a:r>
              <a:rPr u="sng" dirty="0">
                <a:hlinkClick r:id="rId3"/>
              </a:rPr>
              <a:t>http://jlsp.law.columbia.edu/2020/02/13/inaccessible-pizza-delivery-and-the-future-of-the-ada/</a:t>
            </a:r>
            <a:r>
              <a:rPr dirty="0"/>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extLst>
      <p:ext uri="{BB962C8B-B14F-4D97-AF65-F5344CB8AC3E}">
        <p14:creationId xmlns:p14="http://schemas.microsoft.com/office/powerpoint/2010/main" val="412624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381000" y="685800"/>
            <a:ext cx="6096000" cy="3429000"/>
          </a:xfrm>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rPr dirty="0"/>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endParaRPr lang="en-US" dirty="0"/>
          </a:p>
          <a:p>
            <a:endParaRPr lang="en-US" dirty="0"/>
          </a:p>
          <a:p>
            <a:r>
              <a:rPr dirty="0"/>
              <a:t>Sometimes, making our software equitable simply means an additional set of implementation tasks - like making the dominos app work with a </a:t>
            </a:r>
            <a:r>
              <a:rPr dirty="0" err="1"/>
              <a:t>screenreader</a:t>
            </a:r>
            <a:r>
              <a:rPr dirty="0"/>
              <a:t>. </a:t>
            </a:r>
            <a:endParaRPr lang="en-US" dirty="0"/>
          </a:p>
          <a:p>
            <a:endParaRPr lang="en-US" dirty="0"/>
          </a:p>
          <a:p>
            <a:r>
              <a:rPr dirty="0"/>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5.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1: Engineering Equitable Software"/>
          <p:cNvSpPr txBox="1">
            <a:spLocks noGrp="1"/>
          </p:cNvSpPr>
          <p:nvPr>
            <p:ph type="subTitle" sz="quarter" idx="1"/>
          </p:nvPr>
        </p:nvSpPr>
        <p:spPr>
          <a:prstGeom prst="rect">
            <a:avLst/>
          </a:prstGeom>
        </p:spPr>
        <p:txBody>
          <a:bodyPr/>
          <a:lstStyle/>
          <a:p>
            <a:r>
              <a:rPr dirty="0"/>
              <a:t>Lecture 1</a:t>
            </a:r>
            <a:r>
              <a:rPr lang="en-US" dirty="0"/>
              <a:t>2</a:t>
            </a:r>
            <a:r>
              <a:rPr dirty="0"/>
              <a:t>.1: Engineering Software</a:t>
            </a:r>
            <a:r>
              <a:rPr lang="en-US" dirty="0"/>
              <a:t> for Equity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extLst>
      <p:ext uri="{BB962C8B-B14F-4D97-AF65-F5344CB8AC3E}">
        <p14:creationId xmlns:p14="http://schemas.microsoft.com/office/powerpoint/2010/main" val="24618278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rPr dirty="0"/>
              <a:t>How do we determine what “the right thing” is?</a:t>
            </a:r>
          </a:p>
          <a:p>
            <a:r>
              <a:rPr dirty="0"/>
              <a:t>How do we convince our investors/managers to take this action?</a:t>
            </a:r>
          </a:p>
        </p:txBody>
      </p:sp>
    </p:spTree>
    <p:extLst>
      <p:ext uri="{BB962C8B-B14F-4D97-AF65-F5344CB8AC3E}">
        <p14:creationId xmlns:p14="http://schemas.microsoft.com/office/powerpoint/2010/main" val="9574905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normAutofit fontScale="90000"/>
          </a:bodyPr>
          <a:lstStyle/>
          <a:p>
            <a:r>
              <a:rPr lang="en-US" dirty="0"/>
              <a:t>This lesson was about the harms that software can inflict </a:t>
            </a:r>
            <a:endParaRPr dirty="0"/>
          </a:p>
        </p:txBody>
      </p:sp>
      <p:sp>
        <p:nvSpPr>
          <p:cNvPr id="128" name="By the end of this lesson, you should be able to…"/>
          <p:cNvSpPr txBox="1">
            <a:spLocks noGrp="1"/>
          </p:cNvSpPr>
          <p:nvPr>
            <p:ph type="body" idx="21"/>
          </p:nvPr>
        </p:nvSpPr>
        <p:spPr>
          <a:xfrm>
            <a:off x="1206500" y="3029398"/>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a:t>
            </a:r>
            <a:r>
              <a:rPr dirty="0"/>
              <a:t>should </a:t>
            </a:r>
            <a:r>
              <a:rPr lang="en-US" dirty="0"/>
              <a:t>now </a:t>
            </a:r>
            <a:r>
              <a:rPr dirty="0"/>
              <a:t>be able to…</a:t>
            </a:r>
          </a:p>
        </p:txBody>
      </p:sp>
      <p:sp>
        <p:nvSpPr>
          <p:cNvPr id="129" name="Explain that just because you can build some software does not mean that you should…"/>
          <p:cNvSpPr txBox="1">
            <a:spLocks noGrp="1"/>
          </p:cNvSpPr>
          <p:nvPr>
            <p:ph type="body" idx="1"/>
          </p:nvPr>
        </p:nvSpPr>
        <p:spPr>
          <a:xfrm>
            <a:off x="1206500" y="4480913"/>
            <a:ext cx="21971000" cy="8256012"/>
          </a:xfrm>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extLst>
      <p:ext uri="{BB962C8B-B14F-4D97-AF65-F5344CB8AC3E}">
        <p14:creationId xmlns:p14="http://schemas.microsoft.com/office/powerpoint/2010/main" val="32112579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C6A8-0B0D-4EF7-B52A-525033A59EA7}"/>
              </a:ext>
            </a:extLst>
          </p:cNvPr>
          <p:cNvSpPr>
            <a:spLocks noGrp="1"/>
          </p:cNvSpPr>
          <p:nvPr>
            <p:ph type="title"/>
          </p:nvPr>
        </p:nvSpPr>
        <p:spPr/>
        <p:txBody>
          <a:bodyPr/>
          <a:lstStyle/>
          <a:p>
            <a:r>
              <a:rPr lang="en-US" dirty="0"/>
              <a:t>From SE @ Google:</a:t>
            </a:r>
          </a:p>
        </p:txBody>
      </p:sp>
      <p:sp>
        <p:nvSpPr>
          <p:cNvPr id="3" name="Text Placeholder 2">
            <a:extLst>
              <a:ext uri="{FF2B5EF4-FFF2-40B4-BE49-F238E27FC236}">
                <a16:creationId xmlns:a16="http://schemas.microsoft.com/office/drawing/2014/main" id="{86892519-CB2B-48DA-AE9F-5CE13AB16EAE}"/>
              </a:ext>
            </a:extLst>
          </p:cNvPr>
          <p:cNvSpPr>
            <a:spLocks noGrp="1"/>
          </p:cNvSpPr>
          <p:nvPr>
            <p:ph type="body" sz="quarter" idx="21"/>
          </p:nvPr>
        </p:nvSpPr>
        <p:spPr/>
        <p:txBody>
          <a:bodyPr/>
          <a:lstStyle/>
          <a:p>
            <a:endParaRPr lang="en-US"/>
          </a:p>
        </p:txBody>
      </p:sp>
      <p:sp>
        <p:nvSpPr>
          <p:cNvPr id="7" name="Rectangle 3">
            <a:extLst>
              <a:ext uri="{FF2B5EF4-FFF2-40B4-BE49-F238E27FC236}">
                <a16:creationId xmlns:a16="http://schemas.microsoft.com/office/drawing/2014/main" id="{49B83583-0E10-4BE2-A384-4E9ED1644436}"/>
              </a:ext>
            </a:extLst>
          </p:cNvPr>
          <p:cNvSpPr>
            <a:spLocks noGrp="1" noChangeArrowheads="1"/>
          </p:cNvSpPr>
          <p:nvPr>
            <p:ph type="body" idx="1"/>
          </p:nvPr>
        </p:nvSpPr>
        <p:spPr bwMode="auto">
          <a:xfrm>
            <a:off x="1206500" y="3972026"/>
            <a:ext cx="23022485"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00000"/>
              </a:lnSpc>
              <a:spcBef>
                <a:spcPct val="0"/>
              </a:spcBef>
              <a:spcAft>
                <a:spcPct val="0"/>
              </a:spcAft>
              <a:buSzTx/>
              <a:buNone/>
            </a:pP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As new as the field of software engineering is, we’re newer still at understanding the impact it has on underrepresented people and diverse societies. </a:t>
            </a:r>
            <a:r>
              <a:rPr lang="en-US" altLang="en-US" sz="6000" dirty="0">
                <a:solidFill>
                  <a:schemeClr val="tx2">
                    <a:lumMod val="50000"/>
                  </a:schemeClr>
                </a:solidFill>
                <a:latin typeface="Arial" panose="020B0604020202020204" pitchFamily="34" charset="0"/>
              </a:rPr>
              <a:t>… [We must recognize] </a:t>
            </a: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the increasing imbalance of power between those who make development decisions that impact the world and those who simply must accept and live with those decisions that sometimes disadvantage already marginalized communities globally.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2">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4202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normAutofit fontScale="90000"/>
          </a:bodyPr>
          <a:lstStyle/>
          <a:p>
            <a:r>
              <a:rPr lang="en-US" dirty="0"/>
              <a:t>A good software engineer will recognize potentials for inequity from their software.</a:t>
            </a:r>
            <a:endParaRPr dirty="0"/>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7538432" y="4435874"/>
            <a:ext cx="10018336" cy="6085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rPr sz="4800" dirty="0"/>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1801012" y="10855909"/>
            <a:ext cx="8739213" cy="1105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825500">
              <a:defRPr sz="3300" b="1">
                <a:solidFill>
                  <a:srgbClr val="000000"/>
                </a:solidFill>
              </a:defRPr>
            </a:pPr>
            <a:r>
              <a:rPr dirty="0"/>
              <a:t>-</a:t>
            </a:r>
            <a:r>
              <a:rPr dirty="0" err="1"/>
              <a:t>Demma</a:t>
            </a:r>
            <a:r>
              <a:rPr dirty="0"/>
              <a:t> Rodriguez,</a:t>
            </a:r>
            <a:br>
              <a:rPr dirty="0"/>
            </a:br>
            <a:r>
              <a:rPr dirty="0"/>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xfrm>
            <a:off x="1206500" y="1192584"/>
            <a:ext cx="21971000" cy="1433163"/>
          </a:xfrm>
          <a:prstGeom prst="rect">
            <a:avLst/>
          </a:prstGeom>
        </p:spPr>
        <p:txBody>
          <a:bodyPr>
            <a:normAutofit fontScale="90000"/>
          </a:bodyPr>
          <a:lstStyle/>
          <a:p>
            <a:r>
              <a:rPr lang="en-US" dirty="0"/>
              <a:t>Algorithmic sentencing systems can discriminate against Black defendants</a:t>
            </a:r>
            <a:endParaRPr dirty="0"/>
          </a:p>
        </p:txBody>
      </p:sp>
      <p:sp>
        <p:nvSpPr>
          <p:cNvPr id="147" name="Algorithmic Bias: COMPAS Sentencing Tool"/>
          <p:cNvSpPr txBox="1">
            <a:spLocks noGrp="1"/>
          </p:cNvSpPr>
          <p:nvPr>
            <p:ph type="body" idx="21"/>
          </p:nvPr>
        </p:nvSpPr>
        <p:spPr>
          <a:xfrm>
            <a:off x="1207238" y="3442461"/>
            <a:ext cx="15382591" cy="998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US" sz="5400" dirty="0"/>
              <a:t>Example: the </a:t>
            </a:r>
            <a:r>
              <a:rPr sz="5400" dirty="0"/>
              <a:t>COMPAS Sentencing Tool</a:t>
            </a:r>
          </a:p>
        </p:txBody>
      </p:sp>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Analysis of Broward County, FL data: </a:t>
            </a:r>
            <a:r>
              <a:rPr u="sng">
                <a:hlinkClick r:id="rId3"/>
              </a:rPr>
              <a:t>“How We Analyzed the COMPAS Recidivism Algorithm” by Jeff Larson, Surya Mattu, Lauren Kirchner and Julia Angwin</a:t>
            </a:r>
          </a:p>
        </p:txBody>
      </p:sp>
      <p:graphicFrame>
        <p:nvGraphicFramePr>
          <p:cNvPr id="151" name="Table"/>
          <p:cNvGraphicFramePr/>
          <p:nvPr>
            <p:extLst>
              <p:ext uri="{D42A27DB-BD31-4B8C-83A1-F6EECF244321}">
                <p14:modId xmlns:p14="http://schemas.microsoft.com/office/powerpoint/2010/main" val="2382698223"/>
              </p:ext>
            </p:extLst>
          </p:nvPr>
        </p:nvGraphicFramePr>
        <p:xfrm>
          <a:off x="1206499" y="5082464"/>
          <a:ext cx="21970999" cy="4728240"/>
        </p:xfrm>
        <a:graphic>
          <a:graphicData uri="http://schemas.openxmlformats.org/drawingml/2006/table">
            <a:tbl>
              <a:tblPr>
                <a:tableStyleId>{4C3C2611-4C71-4FC5-86AE-919BDF0F9419}</a:tableStyleId>
              </a:tblPr>
              <a:tblGrid>
                <a:gridCol w="6391730">
                  <a:extLst>
                    <a:ext uri="{9D8B030D-6E8A-4147-A177-3AD203B41FA5}">
                      <a16:colId xmlns:a16="http://schemas.microsoft.com/office/drawing/2014/main" val="20000"/>
                    </a:ext>
                  </a:extLst>
                </a:gridCol>
                <a:gridCol w="5987142">
                  <a:extLst>
                    <a:ext uri="{9D8B030D-6E8A-4147-A177-3AD203B41FA5}">
                      <a16:colId xmlns:a16="http://schemas.microsoft.com/office/drawing/2014/main" val="20001"/>
                    </a:ext>
                  </a:extLst>
                </a:gridCol>
                <a:gridCol w="4930779">
                  <a:extLst>
                    <a:ext uri="{9D8B030D-6E8A-4147-A177-3AD203B41FA5}">
                      <a16:colId xmlns:a16="http://schemas.microsoft.com/office/drawing/2014/main" val="20002"/>
                    </a:ext>
                  </a:extLst>
                </a:gridCol>
                <a:gridCol w="4661348">
                  <a:extLst>
                    <a:ext uri="{9D8B030D-6E8A-4147-A177-3AD203B41FA5}">
                      <a16:colId xmlns:a16="http://schemas.microsoft.com/office/drawing/2014/main" val="20003"/>
                    </a:ext>
                  </a:extLst>
                </a:gridCol>
              </a:tblGrid>
              <a:tr h="1639600">
                <a:tc>
                  <a:txBody>
                    <a:bodyPr/>
                    <a:lstStyle/>
                    <a:p>
                      <a:pPr defTabSz="914400">
                        <a:defRPr sz="3800"/>
                      </a:pPr>
                      <a:endParaRPr sz="4400" dirty="0"/>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1457252">
                <a:tc>
                  <a:txBody>
                    <a:bodyPr/>
                    <a:lstStyle/>
                    <a:p>
                      <a:pPr algn="l" defTabSz="457200"/>
                      <a:r>
                        <a:rPr sz="4400" dirty="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1457252">
                <a:tc>
                  <a:txBody>
                    <a:bodyPr/>
                    <a:lstStyle/>
                    <a:p>
                      <a:pPr algn="l" defTabSz="457200"/>
                      <a:r>
                        <a:rPr sz="44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normAutofit fontScale="90000"/>
          </a:bodyPr>
          <a:lstStyle/>
          <a:p>
            <a:r>
              <a:rPr lang="en-US" dirty="0"/>
              <a:t>Algorithmic bias can discriminate against poorer consumers</a:t>
            </a:r>
            <a:endParaRPr dirty="0"/>
          </a:p>
        </p:txBody>
      </p:sp>
      <p:pic>
        <p:nvPicPr>
          <p:cNvPr id="157" name="Image" descr="Image"/>
          <p:cNvPicPr>
            <a:picLocks noChangeAspect="1"/>
          </p:cNvPicPr>
          <p:nvPr/>
        </p:nvPicPr>
        <p:blipFill>
          <a:blip r:embed="rId3"/>
          <a:stretch>
            <a:fillRect/>
          </a:stretch>
        </p:blipFill>
        <p:spPr>
          <a:xfrm>
            <a:off x="1206500" y="3196102"/>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2777941" y="2675526"/>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normAutofit fontScale="90000"/>
          </a:bodyPr>
          <a:lstStyle/>
          <a:p>
            <a:r>
              <a:rPr lang="en-US" dirty="0"/>
              <a:t>Training AI systems can have serious impacts on climate.</a:t>
            </a:r>
            <a:endParaRPr dirty="0"/>
          </a:p>
        </p:txBody>
      </p:sp>
      <p:grpSp>
        <p:nvGrpSpPr>
          <p:cNvPr id="167" name="Group"/>
          <p:cNvGrpSpPr/>
          <p:nvPr/>
        </p:nvGrpSpPr>
        <p:grpSpPr>
          <a:xfrm>
            <a:off x="12192000" y="3762103"/>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2492514" y="3762103"/>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
        <p:nvSpPr>
          <p:cNvPr id="5" name="Rectangle 4">
            <a:extLst>
              <a:ext uri="{FF2B5EF4-FFF2-40B4-BE49-F238E27FC236}">
                <a16:creationId xmlns:a16="http://schemas.microsoft.com/office/drawing/2014/main" id="{56262D68-6A60-4879-8AA4-48187BC0C103}"/>
              </a:ext>
            </a:extLst>
          </p:cNvPr>
          <p:cNvSpPr/>
          <p:nvPr/>
        </p:nvSpPr>
        <p:spPr>
          <a:xfrm>
            <a:off x="7628060" y="5218374"/>
            <a:ext cx="8204200" cy="3426579"/>
          </a:xfrm>
          <a:prstGeom prst="rect">
            <a:avLst/>
          </a:prstGeom>
          <a:solidFill>
            <a:srgbClr val="FFFF00"/>
          </a:solidFill>
          <a:ln w="28575"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FF0000"/>
                </a:solidFill>
                <a:latin typeface="Helvetica Neue Medium"/>
                <a:ea typeface="Helvetica Neue Medium"/>
                <a:cs typeface="Helvetica Neue Medium"/>
                <a:sym typeface="Helvetica Neue Medium"/>
              </a:rPr>
              <a:t>Not to </a:t>
            </a:r>
            <a:r>
              <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mention bitcoin mining!</a:t>
            </a:r>
          </a:p>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300" fill="hold">
                                          <p:stCondLst>
                                            <p:cond delay="0"/>
                                          </p:stCondLst>
                                        </p:cTn>
                                        <p:tgtEl>
                                          <p:spTgt spid="5"/>
                                        </p:tgtEl>
                                        <p:attrNameLst>
                                          <p:attrName>r</p:attrName>
                                        </p:attrNameLst>
                                      </p:cBhvr>
                                    </p:animRot>
                                    <p:animRot by="-240000">
                                      <p:cBhvr>
                                        <p:cTn id="7" dur="600" fill="hold">
                                          <p:stCondLst>
                                            <p:cond delay="600"/>
                                          </p:stCondLst>
                                        </p:cTn>
                                        <p:tgtEl>
                                          <p:spTgt spid="5"/>
                                        </p:tgtEl>
                                        <p:attrNameLst>
                                          <p:attrName>r</p:attrName>
                                        </p:attrNameLst>
                                      </p:cBhvr>
                                    </p:animRot>
                                    <p:animRot by="240000">
                                      <p:cBhvr>
                                        <p:cTn id="8" dur="600" fill="hold">
                                          <p:stCondLst>
                                            <p:cond delay="1200"/>
                                          </p:stCondLst>
                                        </p:cTn>
                                        <p:tgtEl>
                                          <p:spTgt spid="5"/>
                                        </p:tgtEl>
                                        <p:attrNameLst>
                                          <p:attrName>r</p:attrName>
                                        </p:attrNameLst>
                                      </p:cBhvr>
                                    </p:animRot>
                                    <p:animRot by="-240000">
                                      <p:cBhvr>
                                        <p:cTn id="9" dur="600" fill="hold">
                                          <p:stCondLst>
                                            <p:cond delay="1800"/>
                                          </p:stCondLst>
                                        </p:cTn>
                                        <p:tgtEl>
                                          <p:spTgt spid="5"/>
                                        </p:tgtEl>
                                        <p:attrNameLst>
                                          <p:attrName>r</p:attrName>
                                        </p:attrNameLst>
                                      </p:cBhvr>
                                    </p:animRot>
                                    <p:animRot by="120000">
                                      <p:cBhvr>
                                        <p:cTn id="10"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normAutofit fontScale="90000"/>
          </a:bodyPr>
          <a:lstStyle/>
          <a:p>
            <a:r>
              <a:rPr lang="en-US" dirty="0"/>
              <a:t>Poor user interfaces can discriminate against differently-abled people.</a:t>
            </a:r>
            <a:endParaRPr dirty="0"/>
          </a:p>
        </p:txBody>
      </p:sp>
      <p:sp>
        <p:nvSpPr>
          <p:cNvPr id="174" name="Inclusivity and Accessibility: Domino’s Pizza LLC v. Robles"/>
          <p:cNvSpPr txBox="1">
            <a:spLocks noGrp="1"/>
          </p:cNvSpPr>
          <p:nvPr>
            <p:ph type="body" idx="21"/>
          </p:nvPr>
        </p:nvSpPr>
        <p:spPr>
          <a:xfrm>
            <a:off x="1139304" y="305396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Inclusivity and Accessibility: Domino’s Pizza LLC v. Robles</a:t>
            </a:r>
          </a:p>
        </p:txBody>
      </p:sp>
      <p:pic>
        <p:nvPicPr>
          <p:cNvPr id="175" name="Image" descr="Image"/>
          <p:cNvPicPr>
            <a:picLocks noChangeAspect="1"/>
          </p:cNvPicPr>
          <p:nvPr/>
        </p:nvPicPr>
        <p:blipFill>
          <a:blip r:embed="rId3"/>
          <a:stretch>
            <a:fillRect/>
          </a:stretch>
        </p:blipFill>
        <p:spPr>
          <a:xfrm>
            <a:off x="1100646" y="4437704"/>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08975" y="6593391"/>
            <a:ext cx="12679439" cy="3780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normAutofit fontScale="90000"/>
          </a:bodyPr>
          <a:lstStyle/>
          <a:p>
            <a:r>
              <a:rPr lang="en-US" dirty="0"/>
              <a:t>Software Systems can be used to evade regulation.</a:t>
            </a:r>
            <a:endParaRPr dirty="0"/>
          </a:p>
        </p:txBody>
      </p:sp>
      <p:sp>
        <p:nvSpPr>
          <p:cNvPr id="182" name="Evading regulation: Volkswagen"/>
          <p:cNvSpPr txBox="1">
            <a:spLocks noGrp="1"/>
          </p:cNvSpPr>
          <p:nvPr>
            <p:ph type="body" idx="21"/>
          </p:nvPr>
        </p:nvSpPr>
        <p:spPr>
          <a:xfrm>
            <a:off x="10065488" y="2530933"/>
            <a:ext cx="1394135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Example: </a:t>
            </a:r>
            <a:r>
              <a:rPr dirty="0"/>
              <a:t>Volkswagen</a:t>
            </a:r>
            <a:r>
              <a:rPr lang="en-US" dirty="0"/>
              <a:t> diesel emissions</a:t>
            </a:r>
            <a:endParaRPr dirty="0"/>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616</TotalTime>
  <Words>2175</Words>
  <Application>Microsoft Office PowerPoint</Application>
  <PresentationFormat>Custom</PresentationFormat>
  <Paragraphs>88</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Helvetica</vt:lpstr>
      <vt:lpstr>Helvetica Neue</vt:lpstr>
      <vt:lpstr>Helvetica Neue Medium</vt:lpstr>
      <vt:lpstr>21_BasicWhite</vt:lpstr>
      <vt:lpstr>CS 4530 &amp; CS 5500 Software Engineering</vt:lpstr>
      <vt:lpstr>Learning Objectives for this Lesson</vt:lpstr>
      <vt:lpstr>From SE @ Google:</vt:lpstr>
      <vt:lpstr>A good software engineer will recognize potentials for inequity from their software.</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Bias is the Default</vt:lpstr>
      <vt:lpstr>Reflecting on these examples</vt:lpstr>
      <vt:lpstr>More than “don’t be evil”</vt:lpstr>
      <vt:lpstr>This lesson was about the harms that software can inflict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7</cp:revision>
  <dcterms:modified xsi:type="dcterms:W3CDTF">2022-04-06T19:11:52Z</dcterms:modified>
</cp:coreProperties>
</file>